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86" r:id="rId3"/>
    <p:sldId id="285" r:id="rId4"/>
    <p:sldId id="326" r:id="rId5"/>
    <p:sldId id="328" r:id="rId6"/>
    <p:sldId id="333" r:id="rId7"/>
    <p:sldId id="332" r:id="rId8"/>
    <p:sldId id="335" r:id="rId9"/>
    <p:sldId id="348" r:id="rId10"/>
    <p:sldId id="336" r:id="rId11"/>
    <p:sldId id="337" r:id="rId12"/>
    <p:sldId id="338" r:id="rId13"/>
    <p:sldId id="339" r:id="rId14"/>
    <p:sldId id="327" r:id="rId15"/>
    <p:sldId id="340" r:id="rId16"/>
    <p:sldId id="342" r:id="rId17"/>
    <p:sldId id="343" r:id="rId18"/>
    <p:sldId id="344" r:id="rId19"/>
    <p:sldId id="345" r:id="rId20"/>
    <p:sldId id="341" r:id="rId21"/>
    <p:sldId id="346" r:id="rId22"/>
    <p:sldId id="261" r:id="rId23"/>
    <p:sldId id="347" r:id="rId24"/>
    <p:sldId id="26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D8C"/>
    <a:srgbClr val="000000"/>
    <a:srgbClr val="FF6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1314" autoAdjust="0"/>
  </p:normalViewPr>
  <p:slideViewPr>
    <p:cSldViewPr>
      <p:cViewPr>
        <p:scale>
          <a:sx n="101" d="100"/>
          <a:sy n="101" d="100"/>
        </p:scale>
        <p:origin x="-191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764E7-90E9-4857-8CA3-907AA22E5E12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D43B0-416F-45D1-9896-23DECF35EC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26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270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27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27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About me and MINDWORX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270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noProof="1" smtClean="0">
                <a:solidFill>
                  <a:schemeClr val="bg1"/>
                </a:solidFill>
                <a:latin typeface="Gotham Black" pitchFamily="50" charset="0"/>
              </a:rPr>
              <a:t>How do</a:t>
            </a:r>
            <a:r>
              <a:rPr lang="en-US" sz="1200" baseline="0" noProof="1" smtClean="0">
                <a:solidFill>
                  <a:schemeClr val="bg1"/>
                </a:solidFill>
                <a:latin typeface="Gotham Black" pitchFamily="50" charset="0"/>
              </a:rPr>
              <a:t> we understand behavioural sciences in MINDWORX?</a:t>
            </a:r>
          </a:p>
          <a:p>
            <a:r>
              <a:rPr lang="en-US" sz="1200" baseline="0" noProof="1" smtClean="0">
                <a:solidFill>
                  <a:schemeClr val="bg1"/>
                </a:solidFill>
                <a:latin typeface="Gotham Black" pitchFamily="50" charset="0"/>
              </a:rPr>
              <a:t>Blend of psychology, economics, sociology.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27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Whose behaviours and decisions are we trying to shape?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27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D43B0-416F-45D1-9896-23DECF35EC6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E5121-83CF-457B-AAFB-1B2AB9356095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72CC-6CD0-4F03-84B9-5EE0E47B3EB5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C831E-B192-4D1D-883F-32ACE94A7A59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47EB1-90FF-41AF-BF6D-063A45B09FCC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9988-9409-4278-8561-AA3530521678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C4DB-4BC2-4177-BE83-B416EC5D7ADE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E5CD7-A5FE-4D1F-B91E-D2AA3BBDE2F5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DAB92-05FF-44F1-ACBB-0D66B0DF485F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6C7-A14C-4FD0-97AB-BFC08DB9BC7D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615CA-886E-4D9C-BC1F-65B4AB91BD1B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B013-ED0C-486B-9520-0104C61C8091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7CEC9-7281-4EDB-A45B-43362B010AA5}" type="datetime1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C1C80-395C-41E0-B5FC-1A8CFF681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905000"/>
            <a:ext cx="7315200" cy="3276600"/>
          </a:xfrm>
        </p:spPr>
        <p:txBody>
          <a:bodyPr>
            <a:normAutofit/>
          </a:bodyPr>
          <a:lstStyle/>
          <a:p>
            <a:pPr algn="l"/>
            <a:r>
              <a:rPr lang="sk-SK" sz="4800" noProof="1" smtClean="0">
                <a:solidFill>
                  <a:schemeClr val="bg1"/>
                </a:solidFill>
                <a:latin typeface="Arial Black" panose="020B0A04020102020204" pitchFamily="34" charset="0"/>
              </a:rPr>
              <a:t>Shaping Decisions with Behavioural Sciences</a:t>
            </a:r>
            <a:endParaRPr lang="en-US" sz="4800" noProof="1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10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5122" name="Picture 2" descr="C:\Users\ASUS\Dropbox\MINDWORX\Prednasky\Praha - JRC\Obrazky\Hlavna_Stanica\IMG_100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00" y="1143000"/>
            <a:ext cx="5029200" cy="5029200"/>
          </a:xfrm>
          <a:prstGeom prst="rect">
            <a:avLst/>
          </a:prstGeom>
          <a:noFill/>
          <a:ln w="31750">
            <a:solidFill>
              <a:srgbClr val="1C3D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SUS\Dropbox\MINDWORX\Prednasky\Praha - JRC\Obrazky\Hlavna_Stanica\IMG_100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4" r="16674"/>
          <a:stretch/>
        </p:blipFill>
        <p:spPr bwMode="auto">
          <a:xfrm>
            <a:off x="2286000" y="1539240"/>
            <a:ext cx="5029200" cy="5029200"/>
          </a:xfrm>
          <a:prstGeom prst="rect">
            <a:avLst/>
          </a:prstGeom>
          <a:noFill/>
          <a:ln w="31750">
            <a:solidFill>
              <a:srgbClr val="1C3D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SUS\Dropbox\MINDWORX\Prednasky\Praha - JRC\Obrazky\Hlavna_Stanica\IMG_101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90800" y="617220"/>
            <a:ext cx="5029200" cy="5029200"/>
          </a:xfrm>
          <a:prstGeom prst="rect">
            <a:avLst/>
          </a:prstGeom>
          <a:noFill/>
          <a:ln w="31750">
            <a:solidFill>
              <a:srgbClr val="1C3D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SUS\Dropbox\MINDWORX\Prednasky\Praha - JRC\Obrazky\Hlavna_Stanica\IMG_248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/>
        </p:blipFill>
        <p:spPr bwMode="auto">
          <a:xfrm>
            <a:off x="1752600" y="304800"/>
            <a:ext cx="5029200" cy="5029200"/>
          </a:xfrm>
          <a:prstGeom prst="rect">
            <a:avLst/>
          </a:prstGeom>
          <a:noFill/>
          <a:ln w="31750">
            <a:solidFill>
              <a:srgbClr val="1C3D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ASUS\Dropbox\MINDWORX\Prednasky\Praha - JRC\Obrazky\Hlavna_Stanica\IMG_249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 bwMode="auto">
          <a:xfrm>
            <a:off x="914400" y="1310640"/>
            <a:ext cx="5029200" cy="5029200"/>
          </a:xfrm>
          <a:prstGeom prst="rect">
            <a:avLst/>
          </a:prstGeom>
          <a:noFill/>
          <a:ln w="31750">
            <a:solidFill>
              <a:srgbClr val="1C3D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ASUS\Dropbox\MINDWORX\Prednasky\Praha - JRC\Obrazky\Hlavna_Stanica\IMG_101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 bwMode="auto">
          <a:xfrm>
            <a:off x="1920240" y="914400"/>
            <a:ext cx="5029200" cy="5029200"/>
          </a:xfrm>
          <a:prstGeom prst="rect">
            <a:avLst/>
          </a:prstGeom>
          <a:noFill/>
          <a:ln w="31750">
            <a:solidFill>
              <a:srgbClr val="1C3D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11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6147" name="Picture 3" descr="C:\Users\ASUS\Dropbox\MINDWORX\Prednasky\Praha - JRC\Obrazky\Hlavna_Stanica\IMG_251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06" b="26841"/>
          <a:stretch/>
        </p:blipFill>
        <p:spPr bwMode="auto">
          <a:xfrm>
            <a:off x="-178592" y="0"/>
            <a:ext cx="955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21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12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6147" name="Picture 3" descr="C:\Users\ASUS\Dropbox\MINDWORX\Prednasky\Praha - JRC\Obrazky\Hlavna_Stanica\IMG_251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06" b="26841"/>
          <a:stretch/>
        </p:blipFill>
        <p:spPr bwMode="auto">
          <a:xfrm>
            <a:off x="-178592" y="0"/>
            <a:ext cx="9551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800" y="1752600"/>
            <a:ext cx="83058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Before: 	</a:t>
            </a:r>
            <a:r>
              <a:rPr lang="en-US" b="1" dirty="0" smtClean="0">
                <a:solidFill>
                  <a:srgbClr val="1C3D8C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16 people / hour</a:t>
            </a:r>
            <a:endParaRPr lang="en-US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05200" y="3810000"/>
            <a:ext cx="19812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- 75</a:t>
            </a:r>
            <a:r>
              <a:rPr lang="sk-SK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%</a:t>
            </a:r>
            <a:endParaRPr lang="en-US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72704" y="2857500"/>
            <a:ext cx="8305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After: 		</a:t>
            </a:r>
            <a:r>
              <a:rPr lang="en-US" b="1" dirty="0">
                <a:solidFill>
                  <a:srgbClr val="1C3D8C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4 people / hour</a:t>
            </a:r>
            <a:endParaRPr lang="en-US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54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905000"/>
            <a:ext cx="7315200" cy="3276600"/>
          </a:xfrm>
        </p:spPr>
        <p:txBody>
          <a:bodyPr>
            <a:normAutofit/>
          </a:bodyPr>
          <a:lstStyle/>
          <a:p>
            <a:pPr algn="l"/>
            <a:r>
              <a:rPr lang="en-US" sz="4800" noProof="1" smtClean="0">
                <a:solidFill>
                  <a:schemeClr val="bg1"/>
                </a:solidFill>
                <a:latin typeface="Arial Black" panose="020B0A04020102020204" pitchFamily="34" charset="0"/>
              </a:rPr>
              <a:t>Changing </a:t>
            </a:r>
            <a:r>
              <a:rPr lang="sk-SK" sz="4800" noProof="1" smtClean="0">
                <a:solidFill>
                  <a:schemeClr val="bg1"/>
                </a:solidFill>
                <a:latin typeface="Arial Black" panose="020B0A04020102020204" pitchFamily="34" charset="0"/>
              </a:rPr>
              <a:t>consumer decisions</a:t>
            </a:r>
            <a:endParaRPr lang="en-US" sz="4800" noProof="1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14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838200"/>
            <a:ext cx="1066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005" y="0"/>
            <a:ext cx="10342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5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447800"/>
            <a:ext cx="7391400" cy="1143000"/>
          </a:xfrm>
        </p:spPr>
        <p:txBody>
          <a:bodyPr>
            <a:normAutofit/>
          </a:bodyPr>
          <a:lstStyle/>
          <a:p>
            <a:pPr algn="l"/>
            <a:r>
              <a:rPr lang="sk-SK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Customer satisfaction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15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838200"/>
            <a:ext cx="1066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92" t="741" r="36458" b="-741"/>
          <a:stretch/>
        </p:blipFill>
        <p:spPr>
          <a:xfrm>
            <a:off x="2438400" y="2484120"/>
            <a:ext cx="4114800" cy="4114800"/>
          </a:xfrm>
          <a:prstGeom prst="rect">
            <a:avLst/>
          </a:prstGeom>
          <a:ln w="31750">
            <a:solidFill>
              <a:srgbClr val="1C3D8C"/>
            </a:solidFill>
          </a:ln>
        </p:spPr>
      </p:pic>
    </p:spTree>
    <p:extLst>
      <p:ext uri="{BB962C8B-B14F-4D97-AF65-F5344CB8AC3E}">
        <p14:creationId xmlns:p14="http://schemas.microsoft.com/office/powerpoint/2010/main" val="295576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447800"/>
            <a:ext cx="7391400" cy="1143000"/>
          </a:xfrm>
        </p:spPr>
        <p:txBody>
          <a:bodyPr>
            <a:normAutofit/>
          </a:bodyPr>
          <a:lstStyle/>
          <a:p>
            <a:pPr algn="l"/>
            <a:r>
              <a:rPr lang="sk-SK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Purchase decisions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16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838200"/>
            <a:ext cx="1066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295400" y="3886200"/>
            <a:ext cx="1828800" cy="685800"/>
          </a:xfrm>
          <a:prstGeom prst="rect">
            <a:avLst/>
          </a:prstGeom>
          <a:noFill/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Add-on 1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76600" y="3886200"/>
            <a:ext cx="1828800" cy="685800"/>
          </a:xfrm>
          <a:prstGeom prst="rect">
            <a:avLst/>
          </a:prstGeom>
          <a:noFill/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Add-on</a:t>
            </a:r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57800" y="3886200"/>
            <a:ext cx="1828800" cy="685800"/>
          </a:xfrm>
          <a:prstGeom prst="rect">
            <a:avLst/>
          </a:prstGeom>
          <a:noFill/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Add-on</a:t>
            </a:r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09800" y="2895600"/>
            <a:ext cx="39624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Item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97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447800"/>
            <a:ext cx="7391400" cy="1143000"/>
          </a:xfrm>
        </p:spPr>
        <p:txBody>
          <a:bodyPr>
            <a:normAutofit/>
          </a:bodyPr>
          <a:lstStyle/>
          <a:p>
            <a:pPr algn="l"/>
            <a:r>
              <a:rPr lang="sk-SK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Purchase decisions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17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838200"/>
            <a:ext cx="1066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819400" y="3886200"/>
            <a:ext cx="2743200" cy="685800"/>
          </a:xfrm>
          <a:prstGeom prst="rect">
            <a:avLst/>
          </a:prstGeom>
          <a:noFill/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Add-on 1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19400" y="4724400"/>
            <a:ext cx="2743200" cy="685800"/>
          </a:xfrm>
          <a:prstGeom prst="rect">
            <a:avLst/>
          </a:prstGeom>
          <a:noFill/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Add-on</a:t>
            </a:r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9400" y="5562600"/>
            <a:ext cx="2743200" cy="685800"/>
          </a:xfrm>
          <a:prstGeom prst="rect">
            <a:avLst/>
          </a:prstGeom>
          <a:noFill/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Add-on</a:t>
            </a:r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09800" y="2895600"/>
            <a:ext cx="39624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Item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24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447800"/>
            <a:ext cx="7391400" cy="1143000"/>
          </a:xfrm>
        </p:spPr>
        <p:txBody>
          <a:bodyPr>
            <a:normAutofit/>
          </a:bodyPr>
          <a:lstStyle/>
          <a:p>
            <a:pPr algn="l"/>
            <a:r>
              <a:rPr lang="sk-SK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Purchase decisions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18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838200"/>
            <a:ext cx="1066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819400" y="3886200"/>
            <a:ext cx="2743200" cy="685800"/>
          </a:xfrm>
          <a:prstGeom prst="rect">
            <a:avLst/>
          </a:prstGeom>
          <a:noFill/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Add-on 1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19400" y="4724400"/>
            <a:ext cx="2743200" cy="685800"/>
          </a:xfrm>
          <a:prstGeom prst="rect">
            <a:avLst/>
          </a:prstGeom>
          <a:noFill/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Add-on</a:t>
            </a:r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9400" y="5562600"/>
            <a:ext cx="2743200" cy="685800"/>
          </a:xfrm>
          <a:prstGeom prst="rect">
            <a:avLst/>
          </a:prstGeom>
          <a:noFill/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Add-on</a:t>
            </a:r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09800" y="2895600"/>
            <a:ext cx="39624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C3D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 smtClean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Item</a:t>
            </a:r>
            <a:endParaRPr lang="en-US" sz="2000" b="1" dirty="0">
              <a:solidFill>
                <a:srgbClr val="1C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43946" y="3701534"/>
            <a:ext cx="1890261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sk-SK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Favorite Option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705600" y="3352800"/>
            <a:ext cx="19812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4000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+</a:t>
            </a:r>
            <a:r>
              <a:rPr lang="en-US" sz="40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sk-SK" sz="40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50%</a:t>
            </a:r>
            <a:endParaRPr lang="en-US" sz="4000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28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905000"/>
            <a:ext cx="7315200" cy="3276600"/>
          </a:xfrm>
        </p:spPr>
        <p:txBody>
          <a:bodyPr>
            <a:normAutofit/>
          </a:bodyPr>
          <a:lstStyle/>
          <a:p>
            <a:pPr algn="l"/>
            <a:r>
              <a:rPr lang="en-US" sz="4800" noProof="1" smtClean="0">
                <a:solidFill>
                  <a:schemeClr val="bg1"/>
                </a:solidFill>
                <a:latin typeface="Arial Black" panose="020B0A04020102020204" pitchFamily="34" charset="0"/>
              </a:rPr>
              <a:t>Changing </a:t>
            </a:r>
            <a:r>
              <a:rPr lang="sk-SK" sz="4800" noProof="1" smtClean="0">
                <a:solidFill>
                  <a:schemeClr val="bg1"/>
                </a:solidFill>
                <a:latin typeface="Arial Black" panose="020B0A04020102020204" pitchFamily="34" charset="0"/>
              </a:rPr>
              <a:t>clients</a:t>
            </a:r>
            <a:r>
              <a:rPr lang="en-US" sz="4800" noProof="1" smtClean="0">
                <a:solidFill>
                  <a:schemeClr val="bg1"/>
                </a:solidFill>
                <a:latin typeface="Arial Black" panose="020B0A04020102020204" pitchFamily="34" charset="0"/>
              </a:rPr>
              <a:t>’</a:t>
            </a:r>
            <a:r>
              <a:rPr lang="sk-SK" sz="4800" noProof="1" smtClean="0">
                <a:solidFill>
                  <a:schemeClr val="bg1"/>
                </a:solidFill>
                <a:latin typeface="Arial Black" panose="020B0A04020102020204" pitchFamily="34" charset="0"/>
              </a:rPr>
              <a:t> decisions</a:t>
            </a:r>
            <a:endParaRPr lang="en-US" sz="4800" noProof="1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31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438400"/>
            <a:ext cx="6172200" cy="22098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1C3D8C"/>
                </a:solidFill>
                <a:latin typeface="Arial Black" panose="020B0A04020102020204" pitchFamily="34" charset="0"/>
              </a:rPr>
              <a:t>We shape decisions to help our clients achieve their goals.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2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838200"/>
            <a:ext cx="1066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7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20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838200"/>
            <a:ext cx="1066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63200" cy="690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8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905000"/>
            <a:ext cx="7315200" cy="3276600"/>
          </a:xfrm>
        </p:spPr>
        <p:txBody>
          <a:bodyPr>
            <a:normAutofit/>
          </a:bodyPr>
          <a:lstStyle/>
          <a:p>
            <a:pPr algn="l"/>
            <a:r>
              <a:rPr lang="sk-SK" sz="4800" noProof="1" smtClean="0">
                <a:solidFill>
                  <a:schemeClr val="bg1"/>
                </a:solidFill>
                <a:latin typeface="Arial Black" panose="020B0A04020102020204" pitchFamily="34" charset="0"/>
              </a:rPr>
              <a:t>Learn to make better decisions</a:t>
            </a:r>
            <a:endParaRPr lang="en-US" sz="4800" noProof="1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16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22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52524"/>
            <a:ext cx="8382000" cy="471487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8600" y="845820"/>
            <a:ext cx="12954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458200" y="152400"/>
            <a:ext cx="533400" cy="655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23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838200"/>
            <a:ext cx="1066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857500"/>
            <a:ext cx="4259580" cy="1371600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sk-SK" sz="3600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Confirmation bias</a:t>
            </a:r>
            <a:endParaRPr lang="en-US" sz="3600" dirty="0">
              <a:latin typeface="Arial Black" panose="020B0A04020102020204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514600" y="2857500"/>
            <a:ext cx="425958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Insensitivity to sample sizes</a:t>
            </a:r>
            <a:endParaRPr lang="en-US" sz="3600" dirty="0">
              <a:latin typeface="Arial Black" panose="020B0A0402010202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522220" y="2857500"/>
            <a:ext cx="425958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Anchoring</a:t>
            </a:r>
            <a:endParaRPr lang="en-US" sz="3600" dirty="0">
              <a:latin typeface="Arial Black" panose="020B0A0402010202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522220" y="2857500"/>
            <a:ext cx="425958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Regression to </a:t>
            </a:r>
          </a:p>
          <a:p>
            <a:r>
              <a:rPr lang="sk-SK" sz="3600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the mean</a:t>
            </a:r>
            <a:endParaRPr lang="en-US" sz="3600" dirty="0">
              <a:latin typeface="Arial Black" panose="020B0A040201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14600" y="2857500"/>
            <a:ext cx="425958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Availability bias</a:t>
            </a:r>
            <a:endParaRPr lang="en-US" sz="3600" dirty="0">
              <a:latin typeface="Arial Black" panose="020B0A04020102020204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522220" y="2857500"/>
            <a:ext cx="425958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dirty="0" smtClean="0">
                <a:solidFill>
                  <a:srgbClr val="1C3D8C"/>
                </a:solidFill>
                <a:latin typeface="Arial Black" panose="020B0A04020102020204" pitchFamily="34" charset="0"/>
              </a:rPr>
              <a:t>Overconfidence</a:t>
            </a:r>
            <a:endParaRPr lang="en-US" sz="3600" dirty="0">
              <a:latin typeface="Arial Black" panose="020B0A04020102020204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522220" y="2857500"/>
            <a:ext cx="425958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Overconfidence</a:t>
            </a:r>
            <a:endParaRPr lang="en-US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81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9" grpId="0" animBg="1"/>
      <p:bldP spid="11" grpId="0" animBg="1"/>
      <p:bldP spid="8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590800"/>
            <a:ext cx="8534400" cy="2514600"/>
          </a:xfrm>
        </p:spPr>
        <p:txBody>
          <a:bodyPr>
            <a:normAutofit/>
          </a:bodyPr>
          <a:lstStyle/>
          <a:p>
            <a:r>
              <a:rPr lang="sk-SK" sz="3600" dirty="0" smtClean="0">
                <a:solidFill>
                  <a:schemeClr val="bg1"/>
                </a:solidFill>
                <a:latin typeface="Gotham Bold" pitchFamily="50" charset="0"/>
              </a:rPr>
              <a:t>matej.sucha</a:t>
            </a:r>
            <a:r>
              <a:rPr lang="en-US" sz="3600" dirty="0" smtClean="0">
                <a:solidFill>
                  <a:schemeClr val="bg1"/>
                </a:solidFill>
                <a:latin typeface="Gotham Bold" pitchFamily="50" charset="0"/>
              </a:rPr>
              <a:t>@mindworx.net</a:t>
            </a:r>
            <a:br>
              <a:rPr lang="en-US" sz="3600" dirty="0" smtClean="0">
                <a:solidFill>
                  <a:schemeClr val="bg1"/>
                </a:solidFill>
                <a:latin typeface="Gotham Bold" pitchFamily="50" charset="0"/>
              </a:rPr>
            </a:br>
            <a:r>
              <a:rPr lang="sk-SK" sz="3600" dirty="0" smtClean="0">
                <a:solidFill>
                  <a:schemeClr val="bg1"/>
                </a:solidFill>
                <a:latin typeface="Gotham Bold" pitchFamily="50" charset="0"/>
              </a:rPr>
              <a:t/>
            </a:r>
            <a:br>
              <a:rPr lang="sk-SK" sz="3600" dirty="0" smtClean="0">
                <a:solidFill>
                  <a:schemeClr val="bg1"/>
                </a:solidFill>
                <a:latin typeface="Gotham Bold" pitchFamily="50" charset="0"/>
              </a:rPr>
            </a:br>
            <a:r>
              <a:rPr lang="sk-SK" sz="3600" dirty="0" smtClean="0">
                <a:solidFill>
                  <a:schemeClr val="bg1"/>
                </a:solidFill>
                <a:latin typeface="Gotham Bold" pitchFamily="50" charset="0"/>
              </a:rPr>
              <a:t>www.mindworx.net</a:t>
            </a:r>
            <a:br>
              <a:rPr lang="sk-SK" sz="3600" dirty="0" smtClean="0">
                <a:solidFill>
                  <a:schemeClr val="bg1"/>
                </a:solidFill>
                <a:latin typeface="Gotham Bold" pitchFamily="50" charset="0"/>
              </a:rPr>
            </a:br>
            <a:endParaRPr lang="en-US" sz="3600" dirty="0">
              <a:solidFill>
                <a:schemeClr val="bg1"/>
              </a:solidFill>
              <a:latin typeface="Gotham Bold" pitchFamily="50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905000"/>
            <a:ext cx="7315200" cy="3276600"/>
          </a:xfrm>
        </p:spPr>
        <p:txBody>
          <a:bodyPr>
            <a:normAutofit/>
          </a:bodyPr>
          <a:lstStyle/>
          <a:p>
            <a:pPr algn="l"/>
            <a:r>
              <a:rPr lang="en-US" sz="4800" noProof="1" smtClean="0">
                <a:solidFill>
                  <a:schemeClr val="bg1"/>
                </a:solidFill>
                <a:latin typeface="Arial Black" panose="020B0A04020102020204" pitchFamily="34" charset="0"/>
              </a:rPr>
              <a:t>What are behavioural sciences?</a:t>
            </a:r>
            <a:endParaRPr lang="en-US" sz="4800" noProof="1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72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4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" y="838200"/>
            <a:ext cx="1066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00200" y="990600"/>
            <a:ext cx="2743200" cy="2743200"/>
            <a:chOff x="1600200" y="990600"/>
            <a:chExt cx="2743200" cy="27432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0" r="29136"/>
            <a:stretch/>
          </p:blipFill>
          <p:spPr>
            <a:xfrm>
              <a:off x="1600200" y="990600"/>
              <a:ext cx="2743200" cy="2743200"/>
            </a:xfrm>
            <a:prstGeom prst="rect">
              <a:avLst/>
            </a:prstGeom>
            <a:ln w="31750">
              <a:solidFill>
                <a:srgbClr val="1C3D8C"/>
              </a:solidFill>
            </a:ln>
          </p:spPr>
        </p:pic>
        <p:sp>
          <p:nvSpPr>
            <p:cNvPr id="2" name="Rectangle 1"/>
            <p:cNvSpPr/>
            <p:nvPr/>
          </p:nvSpPr>
          <p:spPr>
            <a:xfrm>
              <a:off x="1600200" y="990600"/>
              <a:ext cx="2743200" cy="274320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1C3D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Customers</a:t>
              </a:r>
              <a:endParaRPr lang="en-US" sz="24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191000" y="894272"/>
            <a:ext cx="2743200" cy="2744734"/>
            <a:chOff x="4191000" y="894272"/>
            <a:chExt cx="2743200" cy="274473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79" t="-747" r="20755" b="747"/>
            <a:stretch/>
          </p:blipFill>
          <p:spPr>
            <a:xfrm>
              <a:off x="4191000" y="894272"/>
              <a:ext cx="2743200" cy="2743200"/>
            </a:xfrm>
            <a:prstGeom prst="rect">
              <a:avLst/>
            </a:prstGeom>
            <a:ln w="31750">
              <a:solidFill>
                <a:srgbClr val="1C3D8C"/>
              </a:solidFill>
            </a:ln>
          </p:spPr>
        </p:pic>
        <p:sp>
          <p:nvSpPr>
            <p:cNvPr id="14" name="Rectangle 13"/>
            <p:cNvSpPr/>
            <p:nvPr/>
          </p:nvSpPr>
          <p:spPr>
            <a:xfrm>
              <a:off x="4191000" y="895806"/>
              <a:ext cx="2743200" cy="274320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1C3D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Managers</a:t>
              </a:r>
              <a:endParaRPr lang="en-US" sz="24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870494" y="3627576"/>
            <a:ext cx="2743200" cy="2744470"/>
            <a:chOff x="1870494" y="3627576"/>
            <a:chExt cx="2743200" cy="274447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66" r="11572"/>
            <a:stretch/>
          </p:blipFill>
          <p:spPr>
            <a:xfrm>
              <a:off x="1870494" y="3628846"/>
              <a:ext cx="2743200" cy="2743200"/>
            </a:xfrm>
            <a:prstGeom prst="rect">
              <a:avLst/>
            </a:prstGeom>
            <a:ln w="31750">
              <a:solidFill>
                <a:srgbClr val="1C3D8C"/>
              </a:solidFill>
            </a:ln>
          </p:spPr>
        </p:pic>
        <p:sp>
          <p:nvSpPr>
            <p:cNvPr id="15" name="Rectangle 14"/>
            <p:cNvSpPr/>
            <p:nvPr/>
          </p:nvSpPr>
          <p:spPr>
            <a:xfrm>
              <a:off x="1870494" y="3627576"/>
              <a:ext cx="2743200" cy="274320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1C3D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Clients</a:t>
              </a:r>
              <a:endParaRPr lang="en-US" sz="24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72000" y="3539706"/>
            <a:ext cx="2743200" cy="2743200"/>
            <a:chOff x="4572000" y="3539706"/>
            <a:chExt cx="2743200" cy="27432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70" r="16670"/>
            <a:stretch/>
          </p:blipFill>
          <p:spPr>
            <a:xfrm>
              <a:off x="4572000" y="3539706"/>
              <a:ext cx="2743200" cy="2743200"/>
            </a:xfrm>
            <a:prstGeom prst="rect">
              <a:avLst/>
            </a:prstGeom>
            <a:ln w="31750">
              <a:solidFill>
                <a:srgbClr val="1C3D8C"/>
              </a:solidFill>
            </a:ln>
          </p:spPr>
        </p:pic>
        <p:sp>
          <p:nvSpPr>
            <p:cNvPr id="16" name="Rectangle 15"/>
            <p:cNvSpPr/>
            <p:nvPr/>
          </p:nvSpPr>
          <p:spPr>
            <a:xfrm>
              <a:off x="4572000" y="3539706"/>
              <a:ext cx="2743200" cy="274320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1C3D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Citizens</a:t>
              </a:r>
              <a:endParaRPr lang="en-US" sz="2400" b="1" dirty="0">
                <a:solidFill>
                  <a:srgbClr val="1C3D8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2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905000"/>
            <a:ext cx="7315200" cy="3276600"/>
          </a:xfrm>
        </p:spPr>
        <p:txBody>
          <a:bodyPr>
            <a:normAutofit/>
          </a:bodyPr>
          <a:lstStyle/>
          <a:p>
            <a:pPr algn="l"/>
            <a:r>
              <a:rPr lang="en-US" sz="4800" noProof="1" smtClean="0">
                <a:solidFill>
                  <a:schemeClr val="bg1"/>
                </a:solidFill>
                <a:latin typeface="Gotham Black" pitchFamily="50" charset="0"/>
              </a:rPr>
              <a:t>Changing how we behave in public</a:t>
            </a:r>
            <a:endParaRPr lang="en-US" sz="4800" noProof="1">
              <a:solidFill>
                <a:schemeClr val="bg1"/>
              </a:solidFill>
              <a:latin typeface="Gotham Black" pitchFamily="50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57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6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4098" name="Picture 2" descr="C:\Users\ASUS\Dropbox\MINDWORX\Prednasky\Praha - JRC\Obrazky\Hlavna_Stanica\IMG_237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4043"/>
          <a:stretch/>
        </p:blipFill>
        <p:spPr bwMode="auto">
          <a:xfrm>
            <a:off x="-7620" y="-15240"/>
            <a:ext cx="9753600" cy="727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67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7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3074" name="Picture 2" descr="C:\Users\ASUS\Dropbox\MINDWORX\Prednasky\Praha - JRC\Obrazky\Hlavna_Stanica\IMG_237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18" b="42954"/>
          <a:stretch/>
        </p:blipFill>
        <p:spPr bwMode="auto">
          <a:xfrm>
            <a:off x="-1" y="-27317"/>
            <a:ext cx="9775237" cy="688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81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8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3074" name="Picture 2" descr="C:\Users\ASUS\Dropbox\MINDWORX\Prednasky\Praha - JRC\Obrazky\Hlavna_Stanica\IMG_237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18" b="42954"/>
          <a:stretch/>
        </p:blipFill>
        <p:spPr bwMode="auto">
          <a:xfrm>
            <a:off x="-1" y="-27317"/>
            <a:ext cx="9775237" cy="688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667000" y="2590800"/>
            <a:ext cx="2506980" cy="45720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7650480" y="2011680"/>
            <a:ext cx="1324656" cy="108204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61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304800" cy="365125"/>
          </a:xfrm>
        </p:spPr>
        <p:txBody>
          <a:bodyPr vert="vert"/>
          <a:lstStyle/>
          <a:p>
            <a:fld id="{ECEC1C80-395C-41E0-B5FC-1A8CFF681A34}" type="slidenum">
              <a:rPr lang="en-US" sz="1600" smtClean="0">
                <a:latin typeface="Roboto" pitchFamily="2" charset="0"/>
                <a:ea typeface="Roboto" pitchFamily="2" charset="0"/>
                <a:cs typeface="Roboto" pitchFamily="2" charset="0"/>
              </a:rPr>
              <a:pPr/>
              <a:t>9</a:t>
            </a:fld>
            <a:endParaRPr lang="en-US" sz="1600" dirty="0"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4098" name="Picture 2" descr="C:\Users\ASUS\Dropbox\MINDWORX\Prednasky\Praha - JRC\Obrazky\Hlavna_Stanica\IMG_237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4043"/>
          <a:stretch/>
        </p:blipFill>
        <p:spPr bwMode="auto">
          <a:xfrm>
            <a:off x="-7620" y="-15240"/>
            <a:ext cx="9753600" cy="727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5486400" y="533400"/>
            <a:ext cx="2139638" cy="91440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830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4289</TotalTime>
  <Words>175</Words>
  <Application>Microsoft Office PowerPoint</Application>
  <PresentationFormat>Předvádění na obrazovce (4:3)</PresentationFormat>
  <Paragraphs>85</Paragraphs>
  <Slides>24</Slides>
  <Notes>23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Office Theme</vt:lpstr>
      <vt:lpstr>Shaping Decisions with Behavioural Sciences</vt:lpstr>
      <vt:lpstr>We shape decisions to help our clients achieve their goals.</vt:lpstr>
      <vt:lpstr>What are behavioural sciences?</vt:lpstr>
      <vt:lpstr>Prezentace aplikace PowerPoint</vt:lpstr>
      <vt:lpstr>Changing how we behave in public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Before:  16 people / hour</vt:lpstr>
      <vt:lpstr>Changing consumer decisions</vt:lpstr>
      <vt:lpstr>Prezentace aplikace PowerPoint</vt:lpstr>
      <vt:lpstr>Customer satisfaction</vt:lpstr>
      <vt:lpstr>Purchase decisions</vt:lpstr>
      <vt:lpstr>Purchase decisions</vt:lpstr>
      <vt:lpstr>Purchase decisions</vt:lpstr>
      <vt:lpstr>Changing clients’ decisions</vt:lpstr>
      <vt:lpstr>Prezentace aplikace PowerPoint</vt:lpstr>
      <vt:lpstr>Learn to make better decisions</vt:lpstr>
      <vt:lpstr>Prezentace aplikace PowerPoint</vt:lpstr>
      <vt:lpstr>Confirmation bias</vt:lpstr>
      <vt:lpstr>matej.sucha@mindworx.net  www.mindworx.net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Anna Orlovska</dc:creator>
  <cp:lastModifiedBy>Zsapkova Dominika TC</cp:lastModifiedBy>
  <cp:revision>150</cp:revision>
  <dcterms:created xsi:type="dcterms:W3CDTF">2015-09-03T07:29:36Z</dcterms:created>
  <dcterms:modified xsi:type="dcterms:W3CDTF">2016-06-07T08:13:27Z</dcterms:modified>
</cp:coreProperties>
</file>